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Constanti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nstantia-bold.fntdata"/><Relationship Id="rId25" Type="http://schemas.openxmlformats.org/officeDocument/2006/relationships/font" Target="fonts/Constantia-regular.fntdata"/><Relationship Id="rId28" Type="http://schemas.openxmlformats.org/officeDocument/2006/relationships/font" Target="fonts/Constantia-boldItalic.fntdata"/><Relationship Id="rId27" Type="http://schemas.openxmlformats.org/officeDocument/2006/relationships/font" Target="fonts/Constanti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ee05a541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1ee05a541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 show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Pindrops show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etc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acad514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acad514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Graphs</a:t>
            </a:r>
            <a:r>
              <a:rPr lang="en"/>
              <a:t> show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Pindrops show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etc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ec8f5d15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1ec8f5d15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ec8f5d1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ec8f5d1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</a:t>
            </a:r>
            <a:r>
              <a:rPr lang="en"/>
              <a:t>details</a:t>
            </a:r>
            <a:r>
              <a:rPr lang="en"/>
              <a:t> see </a:t>
            </a:r>
            <a:r>
              <a:rPr lang="en"/>
              <a:t>final</a:t>
            </a:r>
            <a:r>
              <a:rPr lang="en"/>
              <a:t> report section: page: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d80ae50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1d80ae50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d80ae50a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d80ae50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d80ae50a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1d80ae50a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not end up needing to use react as it </a:t>
            </a:r>
            <a:r>
              <a:rPr lang="en"/>
              <a:t>over complicated</a:t>
            </a:r>
            <a:r>
              <a:rPr lang="en"/>
              <a:t> our system, and vanilla JS was completely </a:t>
            </a:r>
            <a:r>
              <a:rPr lang="en"/>
              <a:t>serviceable and met all needs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older version of CUDA incompatible with gpu/server, attempted old drivers by us and Ce, eventually acquired new hardware and Ce finished setup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APS dataset was not completely standardized/not all the data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d80ae50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1d80ae50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a4d3956ae9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a4d3956ae9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we do (we presented ….)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summary, we did x, y, 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d873f4a3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1d873f4a3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visit us at Coover Hall at 3:30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40f3f65f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40f3f65f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</a:t>
            </a:r>
            <a:r>
              <a:rPr lang="en">
                <a:solidFill>
                  <a:schemeClr val="dk1"/>
                </a:solidFill>
              </a:rPr>
              <a:t>informational </a:t>
            </a:r>
            <a:r>
              <a:rPr lang="en"/>
              <a:t>cascade or </a:t>
            </a:r>
            <a:r>
              <a:rPr lang="en">
                <a:solidFill>
                  <a:schemeClr val="dk1"/>
                </a:solidFill>
              </a:rPr>
              <a:t>Information</a:t>
            </a:r>
            <a:r>
              <a:rPr lang="en"/>
              <a:t> cascade is a phenomenon described in behavioral economics and network theory in which a number of people make the same decision in a sequential fashion. It is similar to, but different from herd behavior.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biggest </a:t>
            </a:r>
            <a:r>
              <a:rPr lang="en"/>
              <a:t>difference</a:t>
            </a:r>
            <a:r>
              <a:rPr lang="en"/>
              <a:t> between an information cascade and herd behavior is that in an information cascade, individuals actively ignore their private information to instead follow the decision of </a:t>
            </a:r>
            <a:r>
              <a:rPr lang="en"/>
              <a:t>their</a:t>
            </a:r>
            <a:r>
              <a:rPr lang="en"/>
              <a:t> neighbors, while for herd behavior that’s not </a:t>
            </a:r>
            <a:r>
              <a:rPr lang="en"/>
              <a:t>necessarily</a:t>
            </a:r>
            <a:r>
              <a:rPr lang="en"/>
              <a:t> true.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Predicting</a:t>
            </a:r>
            <a:r>
              <a:rPr lang="en"/>
              <a:t> cascades and their size are useful for: rumor detection, </a:t>
            </a:r>
            <a:r>
              <a:rPr lang="en"/>
              <a:t>advertising/marketing, academic papers, social media, and so 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Left: You can see a cascade of retweets in a </a:t>
            </a:r>
            <a:r>
              <a:rPr lang="en"/>
              <a:t>social</a:t>
            </a:r>
            <a:r>
              <a:rPr lang="en"/>
              <a:t> network. One would want to know that side of a cascade like that.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Right: You can see a market, where people use </a:t>
            </a:r>
            <a:r>
              <a:rPr lang="en"/>
              <a:t>solely</a:t>
            </a:r>
            <a:r>
              <a:rPr lang="en"/>
              <a:t> their neighbors to make decisions, completely forgoing </a:t>
            </a:r>
            <a:r>
              <a:rPr lang="en"/>
              <a:t>their</a:t>
            </a:r>
            <a:r>
              <a:rPr lang="en"/>
              <a:t> own private information. Goes from Excel to Sell, then To buy.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Directed </a:t>
            </a:r>
            <a:r>
              <a:rPr lang="en"/>
              <a:t>Acyclic</a:t>
            </a:r>
            <a:r>
              <a:rPr lang="en"/>
              <a:t> Graph (DAG)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VaCas(Variational Cascade) or CasCN(Recurrent Cascades Convolutional Networks)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a4d3956ae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a4d3956ae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(technical terms) We are </a:t>
            </a:r>
            <a:r>
              <a:rPr lang="en" sz="1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developing an end-to-end system that will provide such functionalities for the users interested in visualizing locations related to popularity cascades in the context of scientific paper citations.</a:t>
            </a:r>
            <a:endParaRPr sz="10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 project focuses on popularity cascades in the context of scientific paper citations.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(simple terms) We are developing a website which will allow users to generate predicted charts, maps, and graphs from a dataset the user would input. This will allow them to visualize the potential popularity of their (for example, research paper)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big portion of our project is geo-visualizations of the predictions, so showing the predictions on a map.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Individual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Char char="●"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Look universities that have a higher chance of getting more citations on their paper.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Char char="●"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Find the location on where to study a particular topic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Funding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Char char="●"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See which universities have higher predicted citations to allocate funding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University Administrators</a:t>
            </a:r>
            <a:endParaRPr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048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nstantia"/>
              <a:buChar char="●"/>
            </a:pPr>
            <a:r>
              <a:rPr lang="en" sz="1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Boast about their institutions and predicted citations</a:t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d873f4a3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1d873f4a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ec8f5d15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ec8f5d15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our standards, for more information and justification, please see our final report.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d873f4a3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1d873f4a3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a4d3956ae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a4d3956ae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Explain: Main modules, Important modules that stand out, and Interfacing between these modules.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User Systems: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Dataset Configuration</a:t>
            </a:r>
            <a:r>
              <a:rPr lang="en"/>
              <a:t> (Responsible for allowing external datasets or a user to provide own dataset)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</a:t>
            </a:r>
            <a:r>
              <a:rPr b="1" lang="en"/>
              <a:t> Training </a:t>
            </a:r>
            <a:r>
              <a:rPr b="1" lang="en"/>
              <a:t>Configuration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Prediction Configuration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 Visualization </a:t>
            </a:r>
            <a:r>
              <a:rPr lang="en"/>
              <a:t>(Responsible for displaying map data though </a:t>
            </a:r>
            <a:r>
              <a:rPr lang="en">
                <a:solidFill>
                  <a:schemeClr val="dk1"/>
                </a:solidFill>
              </a:rPr>
              <a:t>MabBox API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Backend Systems: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Location Generation System</a:t>
            </a:r>
            <a:r>
              <a:rPr lang="en"/>
              <a:t> (Responsible for obtaining the location data from the predictions)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Dataset Management System</a:t>
            </a:r>
            <a:r>
              <a:rPr lang="en"/>
              <a:t> (Responsible for loading and storing datasets)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Model Training Service</a:t>
            </a:r>
            <a:r>
              <a:rPr lang="en"/>
              <a:t> (Responsible for training the prediction model)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Prediction Management System</a:t>
            </a:r>
            <a:r>
              <a:rPr lang="en"/>
              <a:t> (Responsible for generating new predictions)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Data Management System</a:t>
            </a:r>
            <a:r>
              <a:rPr lang="en"/>
              <a:t> (Responsible for presenting location data to the user)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Docker is used to containerize our application to allow it to run on different platforms/use specialized versions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d80ae50a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d80ae50a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1d873f4a3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1d873f4a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up =&gt; as we mentioned in the document more explicitly, there were certain changers that we made in our </a:t>
            </a:r>
            <a:r>
              <a:rPr lang="en"/>
              <a:t>initial</a:t>
            </a:r>
            <a:r>
              <a:rPr lang="en"/>
              <a:t> </a:t>
            </a:r>
            <a:r>
              <a:rPr lang="en"/>
              <a:t>design</a:t>
            </a:r>
            <a:r>
              <a:rPr lang="en"/>
              <a:t>. One of them is related to our UI, this is our initial vision and the next slide is the final </a:t>
            </a:r>
            <a:r>
              <a:rPr lang="en"/>
              <a:t>implementation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XqAV53hh2goBhJMe2Ux_uJGM60K7a1G2/view" TargetMode="External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hyperlink" Target="https://dl.acm.org/doi/10.1145/3433000" TargetMode="External"/><Relationship Id="rId5" Type="http://schemas.openxmlformats.org/officeDocument/2006/relationships/hyperlink" Target="https://doi.org/10.1016/S1574-0722(07)00039-X" TargetMode="External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the Popularity Prediction in Information Cascades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58775"/>
            <a:ext cx="8520600" cy="19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29">
                <a:solidFill>
                  <a:srgbClr val="EFEFEF"/>
                </a:solidFill>
              </a:rPr>
              <a:t>Team S23-35:</a:t>
            </a:r>
            <a:endParaRPr sz="1829">
              <a:solidFill>
                <a:srgbClr val="EFEFE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29">
                <a:solidFill>
                  <a:srgbClr val="EFEFEF"/>
                </a:solidFill>
              </a:rPr>
              <a:t>Will Postler, Paul Brinkmann, Ian Johnson, Evan Gossling, Bailey Gorlewski</a:t>
            </a:r>
            <a:endParaRPr sz="1829">
              <a:solidFill>
                <a:srgbClr val="EFEFE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829">
              <a:solidFill>
                <a:srgbClr val="EFEFE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29">
                <a:solidFill>
                  <a:srgbClr val="EFEFEF"/>
                </a:solidFill>
              </a:rPr>
              <a:t>Client &amp; Advisor: Dr. Goce Trajcevski</a:t>
            </a:r>
            <a:endParaRPr sz="1829">
              <a:solidFill>
                <a:srgbClr val="EFEFE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829">
              <a:solidFill>
                <a:srgbClr val="EFEFE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29">
                <a:solidFill>
                  <a:srgbClr val="EFEFEF"/>
                </a:solidFill>
              </a:rPr>
              <a:t>05/03/2023</a:t>
            </a:r>
            <a:endParaRPr sz="1829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Implementation: UI (Final)</a:t>
            </a:r>
            <a:endParaRPr/>
          </a:p>
        </p:txBody>
      </p:sp>
      <p:sp>
        <p:nvSpPr>
          <p:cNvPr id="132" name="Google Shape;132;p22"/>
          <p:cNvSpPr txBox="1"/>
          <p:nvPr/>
        </p:nvSpPr>
        <p:spPr>
          <a:xfrm>
            <a:off x="5860825" y="1273200"/>
            <a:ext cx="20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8738"/>
            <a:ext cx="883920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Implementation: UI (Final)</a:t>
            </a:r>
            <a:endParaRPr/>
          </a:p>
        </p:txBody>
      </p:sp>
      <p:sp>
        <p:nvSpPr>
          <p:cNvPr id="140" name="Google Shape;140;p23"/>
          <p:cNvSpPr txBox="1"/>
          <p:nvPr/>
        </p:nvSpPr>
        <p:spPr>
          <a:xfrm>
            <a:off x="5860825" y="1273200"/>
            <a:ext cx="20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75" y="1855537"/>
            <a:ext cx="3309399" cy="2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252" y="1623850"/>
            <a:ext cx="5612700" cy="340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24" title="492-shor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0150" y="989350"/>
            <a:ext cx="6467776" cy="37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Pytest unit testing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Interface testing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Integration testing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Regression testing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Acceptance testing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testing</a:t>
            </a:r>
            <a:endParaRPr/>
          </a:p>
        </p:txBody>
      </p:sp>
      <p:sp>
        <p:nvSpPr>
          <p:cNvPr id="157" name="Google Shape;15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125" y="1017725"/>
            <a:ext cx="2245474" cy="224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Accomplishments</a:t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311700" y="1166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Design Infrastructure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Initialize Database with dataset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Implement UI Design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Create Queries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Implement backend ML logic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Data Visualization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CI/CD Pipeline</a:t>
            </a:r>
            <a:endParaRPr sz="2000"/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150" y="609349"/>
            <a:ext cx="1807675" cy="9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2674" y="1792250"/>
            <a:ext cx="1224874" cy="10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600" y="3194444"/>
            <a:ext cx="2330083" cy="10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Contributions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Bailey: </a:t>
            </a:r>
            <a:r>
              <a:rPr lang="en"/>
              <a:t>CI/CD setup with Gitlab &amp; Docker. Mapbox setup &amp; forward geocoding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Ian: </a:t>
            </a:r>
            <a:r>
              <a:rPr lang="en"/>
              <a:t>UI development/Frontend. ETG server/resource acquisition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Evan: </a:t>
            </a:r>
            <a:r>
              <a:rPr lang="en"/>
              <a:t>Flask backend setup &amp; model mapping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Paul: </a:t>
            </a:r>
            <a:r>
              <a:rPr lang="en"/>
              <a:t>Database setup &amp; maintenance, importing &amp; formatting datasets, unit tests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Will: </a:t>
            </a:r>
            <a:r>
              <a:rPr lang="en"/>
              <a:t>Setup client meetings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and Solutions</a:t>
            </a:r>
            <a:endParaRPr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Challenge: </a:t>
            </a:r>
            <a:r>
              <a:rPr lang="en"/>
              <a:t>Usage of React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Usage of vanilla JavaScript with JS libraries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Challenge: Provided model utilized older versions of library (Cuda 10.0)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Model was trained on additional server with older hardware by PhD student Ce Li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Challenge: Dataset did not follow standard format for all sections</a:t>
            </a:r>
            <a:endParaRPr/>
          </a:p>
          <a:p>
            <a:pPr indent="-342900" lvl="0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Solution: Script was created to scrape and properly format data to be imported</a:t>
            </a:r>
            <a:endParaRPr/>
          </a:p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 &amp; Extensions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supplied datasets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Currently only APS (future: could add Aminer or others)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Training of models based on </a:t>
            </a:r>
            <a:r>
              <a:rPr lang="en"/>
              <a:t>additional</a:t>
            </a:r>
            <a:r>
              <a:rPr lang="en"/>
              <a:t> datasets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Models would need to be trained for each dataset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models/algorithms (VaCas, CasCN, etc.)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Only HINTS currently used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filtering options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Filtering based on region, general topics, etc.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</a:t>
            </a:r>
            <a:r>
              <a:rPr lang="en"/>
              <a:t> queries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Query for nth most </a:t>
            </a:r>
            <a:r>
              <a:rPr lang="en" sz="1800"/>
              <a:t>prolific</a:t>
            </a:r>
            <a:r>
              <a:rPr lang="en" sz="1800"/>
              <a:t> paper, 10 best papers (based on citations), etc.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4270" y="1494995"/>
            <a:ext cx="1777450" cy="8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311700" y="2372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96" name="Google Shape;19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311700" y="1079075"/>
            <a:ext cx="8474400" cy="23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End-to-end system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Flask, Javascript, Mapbox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" sz="1800">
                <a:solidFill>
                  <a:schemeClr val="lt2"/>
                </a:solidFill>
              </a:rPr>
              <a:t>Lots</a:t>
            </a:r>
            <a:r>
              <a:rPr lang="en" sz="1800">
                <a:solidFill>
                  <a:schemeClr val="lt2"/>
                </a:solidFill>
              </a:rPr>
              <a:t> of </a:t>
            </a:r>
            <a:r>
              <a:rPr lang="en" sz="1800">
                <a:solidFill>
                  <a:schemeClr val="lt2"/>
                </a:solidFill>
              </a:rPr>
              <a:t>functionality</a:t>
            </a:r>
            <a:r>
              <a:rPr lang="en" sz="1800">
                <a:solidFill>
                  <a:schemeClr val="lt2"/>
                </a:solidFill>
              </a:rPr>
              <a:t> to be added/expanded on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649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047550" y="1106700"/>
            <a:ext cx="304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(What are Information Cascades?)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175" y="1506900"/>
            <a:ext cx="2749056" cy="26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201750" y="3917575"/>
            <a:ext cx="23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Social Media Study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457600" y="4059975"/>
            <a:ext cx="23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Market study experiment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338" y="1659300"/>
            <a:ext cx="3997033" cy="21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Vision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we accomplishing and why?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Intended Users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Individual Scientist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Funding Institution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University Administrator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223" y="1853508"/>
            <a:ext cx="4260300" cy="284831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 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/>
              <a:t>nd-to-end system to provide a solution for our intended users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 visualization &amp; citation graphs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Utilizes a Flask backend with a vanilla Javascript </a:t>
            </a:r>
            <a:r>
              <a:rPr lang="en"/>
              <a:t>frontend</a:t>
            </a:r>
            <a:r>
              <a:rPr lang="en"/>
              <a:t>.</a:t>
            </a:r>
            <a:endParaRPr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IEEE 830 - Software Requirements Specifications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IEEE 1016 - Software Design Descriptions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IEEE 12207 - Software Life Cycle Processes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IEEE 1028 - Software Reviews and Audits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925" y="3503175"/>
            <a:ext cx="4522375" cy="13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 Learned and Expanded Upon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Flask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HTML/Javascript/CSS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JS Libraries (jQuery, Ajax)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Mapbox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MySQL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Docker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CI/CD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Cascade Models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1375" y="143950"/>
            <a:ext cx="1286349" cy="128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8300" y="769624"/>
            <a:ext cx="1914825" cy="10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9825" y="2025587"/>
            <a:ext cx="1788675" cy="13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4400" y="2112350"/>
            <a:ext cx="1020050" cy="102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7877" y="3358213"/>
            <a:ext cx="1464202" cy="97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15700" y="3506150"/>
            <a:ext cx="2384876" cy="134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Architecture - Software</a:t>
            </a:r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344050" y="1092350"/>
            <a:ext cx="2657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●"/>
            </a:pPr>
            <a:r>
              <a:rPr lang="en" sz="1800">
                <a:solidFill>
                  <a:srgbClr val="ADADAD"/>
                </a:solidFill>
              </a:rPr>
              <a:t>Main modules</a:t>
            </a:r>
            <a:endParaRPr sz="1800">
              <a:solidFill>
                <a:srgbClr val="ADADAD"/>
              </a:solidFill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○"/>
            </a:pPr>
            <a:r>
              <a:rPr lang="en" sz="1800">
                <a:solidFill>
                  <a:srgbClr val="ADADAD"/>
                </a:solidFill>
              </a:rPr>
              <a:t>Frontend</a:t>
            </a:r>
            <a:endParaRPr sz="1800">
              <a:solidFill>
                <a:srgbClr val="ADADAD"/>
              </a:solidFill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○"/>
            </a:pPr>
            <a:r>
              <a:rPr lang="en" sz="1800">
                <a:solidFill>
                  <a:srgbClr val="ADADAD"/>
                </a:solidFill>
              </a:rPr>
              <a:t>Backend</a:t>
            </a:r>
            <a:endParaRPr sz="1800">
              <a:solidFill>
                <a:srgbClr val="ADADAD"/>
              </a:solidFill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○"/>
            </a:pPr>
            <a:r>
              <a:rPr lang="en" sz="1800">
                <a:solidFill>
                  <a:srgbClr val="ADADAD"/>
                </a:solidFill>
              </a:rPr>
              <a:t>Servers</a:t>
            </a:r>
            <a:endParaRPr sz="1800">
              <a:solidFill>
                <a:srgbClr val="ADADAD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●"/>
            </a:pPr>
            <a:r>
              <a:rPr lang="en" sz="1800">
                <a:solidFill>
                  <a:srgbClr val="ADADAD"/>
                </a:solidFill>
              </a:rPr>
              <a:t>Interfacing</a:t>
            </a:r>
            <a:endParaRPr sz="1800">
              <a:solidFill>
                <a:srgbClr val="ADADAD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800"/>
              <a:buChar char="●"/>
            </a:pPr>
            <a:r>
              <a:rPr lang="en" sz="1800">
                <a:solidFill>
                  <a:srgbClr val="ADADAD"/>
                </a:solidFill>
              </a:rPr>
              <a:t>Additional software</a:t>
            </a:r>
            <a:endParaRPr sz="1800">
              <a:solidFill>
                <a:srgbClr val="ADADAD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075" y="1092350"/>
            <a:ext cx="415766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Architecture - Hardware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Server Provided by ETG: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CPU: </a:t>
            </a:r>
            <a:r>
              <a:rPr lang="en"/>
              <a:t>Intel(R) Xeon(R) Bronze 3106 CPU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RAM: 8 GB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GPU: GTX 1080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OS: Ubuntu 20.04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VM </a:t>
            </a:r>
            <a:r>
              <a:rPr lang="en"/>
              <a:t>Provided by ETG: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CPU: Intel(R) Xeon(R) Gold 6140 CPU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RAM: 8 GB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OS: Ubuntu 20.04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222" y="1214378"/>
            <a:ext cx="3245703" cy="24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Implementation: UI (Initial)</a:t>
            </a:r>
            <a:endParaRPr/>
          </a:p>
        </p:txBody>
      </p:sp>
      <p:pic>
        <p:nvPicPr>
          <p:cNvPr descr="https://cdn.discordapp.com/attachments/1016792561299497031/1049072361506345000/Screenshot_2022-12-04_151635.png"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172" y="1017725"/>
            <a:ext cx="7005674" cy="38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5860825" y="1273200"/>
            <a:ext cx="206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